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9" r:id="rId2"/>
    <p:sldId id="280" r:id="rId3"/>
    <p:sldId id="282" r:id="rId4"/>
    <p:sldId id="276" r:id="rId5"/>
    <p:sldId id="277" r:id="rId6"/>
    <p:sldId id="284" r:id="rId7"/>
    <p:sldId id="281" r:id="rId8"/>
    <p:sldId id="273" r:id="rId9"/>
    <p:sldId id="283" r:id="rId10"/>
    <p:sldId id="278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1224" autoAdjust="0"/>
  </p:normalViewPr>
  <p:slideViewPr>
    <p:cSldViewPr snapToGrid="0" snapToObjects="1">
      <p:cViewPr varScale="1">
        <p:scale>
          <a:sx n="51" d="100"/>
          <a:sy n="51" d="100"/>
        </p:scale>
        <p:origin x="53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Cooperatives have been existing for long and their capacity to address socio-economic problems, respond to societal needs, overcome market failures and alleviate problems for customers, members and society their specific contribution is well documented.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However cooperatives have received limited attention in </a:t>
            </a:r>
            <a:r>
              <a:rPr lang="fr-FR" dirty="0"/>
              <a:t>the </a:t>
            </a:r>
            <a:r>
              <a:rPr lang="fr-FR" dirty="0" err="1"/>
              <a:t>mainstream</a:t>
            </a:r>
            <a:r>
              <a:rPr lang="fr-FR" dirty="0"/>
              <a:t> </a:t>
            </a:r>
            <a:r>
              <a:rPr lang="fr-FR" dirty="0" err="1"/>
              <a:t>organizational</a:t>
            </a:r>
            <a:r>
              <a:rPr lang="fr-FR" dirty="0"/>
              <a:t> </a:t>
            </a:r>
            <a:r>
              <a:rPr lang="fr-FR" dirty="0" err="1"/>
              <a:t>literature</a:t>
            </a:r>
            <a:r>
              <a:rPr lang="fr-FR" dirty="0"/>
              <a:t> and </a:t>
            </a:r>
            <a:r>
              <a:rPr lang="en-US" dirty="0"/>
              <a:t>are often not considered as a specific organizational model.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15C88-A496-3A42-923A-A63165FBEEF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6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200" b="0" i="0" u="none" strike="noStrike" dirty="0">
                <a:effectLst/>
                <a:latin typeface="+mn-lt"/>
                <a:ea typeface="+mn-ea"/>
                <a:cs typeface="+mn-cs"/>
                <a:sym typeface="Helvetica Neue"/>
              </a:rPr>
              <a:t>Organisations alternatives :  toute organisation « qui rejette les pratiques, valeurs, normes et critères de distinction établis au sein de l’espace dominant (…) et qui cherche à en expérimenter d’autres) Parker 2014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les logiques institutionnelles : des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systèmes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 de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règles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, outils et valeurs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associés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 à des acteurs institution-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nels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, qui fournissent des lignes d’action et de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compréhension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 en situation ; les organisations développent une </a:t>
            </a:r>
            <a:r>
              <a:rPr lang="fr-FR" sz="2200" dirty="0" err="1">
                <a:effectLst/>
                <a:latin typeface="+mn-lt"/>
                <a:ea typeface="+mn-ea"/>
                <a:cs typeface="+mn-cs"/>
                <a:sym typeface="Helvetica Neue"/>
              </a:rPr>
              <a:t>agency</a:t>
            </a:r>
            <a:r>
              <a:rPr lang="fr-FR" sz="2200" dirty="0">
                <a:effectLst/>
                <a:latin typeface="+mn-lt"/>
                <a:ea typeface="+mn-ea"/>
                <a:cs typeface="+mn-cs"/>
                <a:sym typeface="Helvetica Neue"/>
              </a:rPr>
              <a:t> : une capacité d’agir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Cooperative</a:t>
            </a:r>
            <a:r>
              <a:rPr lang="fr-FR" dirty="0"/>
              <a:t> </a:t>
            </a:r>
            <a:r>
              <a:rPr lang="fr-FR" dirty="0" err="1"/>
              <a:t>renewal</a:t>
            </a:r>
            <a:r>
              <a:rPr lang="fr-FR" dirty="0"/>
              <a:t> in </a:t>
            </a:r>
            <a:r>
              <a:rPr lang="fr-FR" dirty="0" err="1"/>
              <a:t>contexts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coops have long been </a:t>
            </a:r>
            <a:r>
              <a:rPr lang="fr-FR" dirty="0" err="1"/>
              <a:t>under</a:t>
            </a:r>
            <a:r>
              <a:rPr lang="fr-FR" dirty="0"/>
              <a:t> the state control (</a:t>
            </a:r>
            <a:r>
              <a:rPr lang="fr-FR" dirty="0" err="1"/>
              <a:t>communist</a:t>
            </a:r>
            <a:r>
              <a:rPr lang="fr-FR" dirty="0"/>
              <a:t> countries; dictatorial </a:t>
            </a:r>
            <a:r>
              <a:rPr lang="fr-FR" dirty="0" err="1"/>
              <a:t>regimes</a:t>
            </a:r>
            <a:r>
              <a:rPr lang="fr-FR" dirty="0"/>
              <a:t>) = </a:t>
            </a:r>
            <a:r>
              <a:rPr lang="fr-FR" dirty="0" err="1"/>
              <a:t>from</a:t>
            </a:r>
            <a:r>
              <a:rPr lang="fr-FR" dirty="0"/>
              <a:t> coops as stage </a:t>
            </a:r>
            <a:r>
              <a:rPr lang="fr-FR" dirty="0" err="1"/>
              <a:t>agencies</a:t>
            </a:r>
            <a:r>
              <a:rPr lang="fr-FR" dirty="0"/>
              <a:t> to </a:t>
            </a:r>
            <a:r>
              <a:rPr lang="fr-FR" dirty="0" err="1"/>
              <a:t>independent</a:t>
            </a:r>
            <a:r>
              <a:rPr lang="fr-FR" dirty="0"/>
              <a:t> coops </a:t>
            </a:r>
            <a:r>
              <a:rPr lang="fr-FR" dirty="0" err="1"/>
              <a:t>through</a:t>
            </a:r>
            <a:r>
              <a:rPr lang="fr-FR" dirty="0"/>
              <a:t> an </a:t>
            </a:r>
            <a:r>
              <a:rPr lang="fr-FR" dirty="0" err="1"/>
              <a:t>emancipative</a:t>
            </a:r>
            <a:r>
              <a:rPr lang="fr-FR" dirty="0"/>
              <a:t> </a:t>
            </a:r>
            <a:r>
              <a:rPr lang="fr-FR" dirty="0" err="1"/>
              <a:t>process</a:t>
            </a:r>
            <a:r>
              <a:rPr lang="fr-FR" dirty="0"/>
              <a:t> of </a:t>
            </a:r>
            <a:r>
              <a:rPr lang="fr-FR" dirty="0" err="1"/>
              <a:t>existing</a:t>
            </a:r>
            <a:r>
              <a:rPr lang="fr-FR" dirty="0"/>
              <a:t> </a:t>
            </a:r>
            <a:r>
              <a:rPr lang="fr-FR" dirty="0" err="1"/>
              <a:t>forms</a:t>
            </a:r>
            <a:r>
              <a:rPr lang="fr-FR" dirty="0"/>
              <a:t> + </a:t>
            </a:r>
            <a:r>
              <a:rPr lang="fr-FR" dirty="0" err="1"/>
              <a:t>legal</a:t>
            </a:r>
            <a:r>
              <a:rPr lang="fr-FR" dirty="0"/>
              <a:t> recognition of new </a:t>
            </a:r>
            <a:r>
              <a:rPr lang="fr-FR" dirty="0" err="1"/>
              <a:t>cooperative</a:t>
            </a:r>
            <a:r>
              <a:rPr lang="fr-FR" dirty="0"/>
              <a:t> </a:t>
            </a:r>
            <a:r>
              <a:rPr lang="fr-FR" dirty="0" err="1"/>
              <a:t>forms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037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Dissonance comme instabilité , tensions permanentes, délibérées</a:t>
            </a:r>
          </a:p>
        </p:txBody>
      </p:sp>
    </p:spTree>
    <p:extLst>
      <p:ext uri="{BB962C8B-B14F-4D97-AF65-F5344CB8AC3E}">
        <p14:creationId xmlns:p14="http://schemas.microsoft.com/office/powerpoint/2010/main" val="3223332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Dissonance comme instabilité , tensions permanentes, délibérées</a:t>
            </a:r>
          </a:p>
        </p:txBody>
      </p:sp>
    </p:spTree>
    <p:extLst>
      <p:ext uri="{BB962C8B-B14F-4D97-AF65-F5344CB8AC3E}">
        <p14:creationId xmlns:p14="http://schemas.microsoft.com/office/powerpoint/2010/main" val="2008538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15C88-A496-3A42-923A-A63165FBEEF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018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48045F-C398-5243-83F5-60884C1E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9A965E-E29D-864D-850A-32AF0AE01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5BD8EA-90D3-594A-BFA2-0C77EE869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592E-4695-6240-8527-F65838A5CDE0}" type="datetime1">
              <a:rPr lang="fr-FR" smtClean="0"/>
              <a:t>18/05/2022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6E8A63-133B-6549-9B55-636486863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05BA14-ABBE-3E47-9B46-333110986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45301" y="13076008"/>
            <a:ext cx="480901" cy="379591"/>
          </a:xfrm>
        </p:spPr>
        <p:txBody>
          <a:bodyPr/>
          <a:lstStyle/>
          <a:p>
            <a:fld id="{192BDB1B-CEDB-3A47-B572-A25C637AE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3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  <p:sldLayoutId id="2147483655" r:id="rId5"/>
    <p:sldLayoutId id="2147483656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EC70A08A-3EA3-6846-8473-F71848BAA010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9B93770-5620-2443-86EC-9465A87C8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082" y="2560320"/>
            <a:ext cx="22225335" cy="6456891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Mettre en </a:t>
            </a:r>
            <a:r>
              <a:rPr lang="fr-FR" dirty="0" err="1">
                <a:solidFill>
                  <a:srgbClr val="C00000"/>
                </a:solidFill>
              </a:rPr>
              <a:t>oeuvre</a:t>
            </a:r>
            <a:r>
              <a:rPr lang="fr-FR" dirty="0">
                <a:solidFill>
                  <a:srgbClr val="C00000"/>
                </a:solidFill>
              </a:rPr>
              <a:t> les transitions : quelle contribution des coopératives en France 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10D47A-B7C0-334C-9C46-8622AE49B3A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RIUESS Bordeaux- L’ESS actrice des transitions, 1-3 juin 2022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49B47D-D75F-8A4E-BF10-C6AFAE01B1E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92727" y="10418618"/>
            <a:ext cx="22484773" cy="2639014"/>
          </a:xfrm>
        </p:spPr>
        <p:txBody>
          <a:bodyPr>
            <a:normAutofit fontScale="62500" lnSpcReduction="20000"/>
          </a:bodyPr>
          <a:lstStyle/>
          <a:p>
            <a:r>
              <a:rPr lang="fr-FR" sz="6000" dirty="0" err="1">
                <a:solidFill>
                  <a:schemeClr val="bg2">
                    <a:lumMod val="10000"/>
                  </a:schemeClr>
                </a:solidFill>
              </a:rPr>
              <a:t>Eric</a:t>
            </a:r>
            <a:r>
              <a:rPr lang="fr-FR" sz="6000" dirty="0">
                <a:solidFill>
                  <a:schemeClr val="bg2">
                    <a:lumMod val="10000"/>
                  </a:schemeClr>
                </a:solidFill>
              </a:rPr>
              <a:t> Bidet Le Mans Université, Laboratoire </a:t>
            </a:r>
            <a:r>
              <a:rPr lang="fr-FR" sz="6000" dirty="0" err="1">
                <a:solidFill>
                  <a:schemeClr val="bg2">
                    <a:lumMod val="10000"/>
                  </a:schemeClr>
                </a:solidFill>
              </a:rPr>
              <a:t>Argumans</a:t>
            </a:r>
            <a:endParaRPr lang="fr-FR" sz="60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sz="6000" dirty="0">
                <a:solidFill>
                  <a:schemeClr val="bg2">
                    <a:lumMod val="10000"/>
                  </a:schemeClr>
                </a:solidFill>
              </a:rPr>
              <a:t>Maryline </a:t>
            </a:r>
            <a:r>
              <a:rPr lang="fr-FR" sz="6000" dirty="0" err="1">
                <a:solidFill>
                  <a:schemeClr val="bg2">
                    <a:lumMod val="10000"/>
                  </a:schemeClr>
                </a:solidFill>
              </a:rPr>
              <a:t>Filippi</a:t>
            </a:r>
            <a:r>
              <a:rPr lang="fr-FR" sz="6000" dirty="0">
                <a:solidFill>
                  <a:schemeClr val="bg2">
                    <a:lumMod val="10000"/>
                  </a:schemeClr>
                </a:solidFill>
              </a:rPr>
              <a:t>, Bordeaux Sciences Agro, UMR SAD-APT</a:t>
            </a:r>
          </a:p>
          <a:p>
            <a:r>
              <a:rPr lang="fr-FR" sz="6000" dirty="0">
                <a:solidFill>
                  <a:schemeClr val="bg2">
                    <a:lumMod val="10000"/>
                  </a:schemeClr>
                </a:solidFill>
              </a:rPr>
              <a:t>Nadine Richez-Battesti, Aix-Marseille Université, LEST-Cnrs</a:t>
            </a:r>
          </a:p>
          <a:p>
            <a:pPr algn="ctr"/>
            <a:endParaRPr lang="fr-FR" sz="6000" dirty="0"/>
          </a:p>
          <a:p>
            <a:pPr algn="ctr"/>
            <a:r>
              <a:rPr lang="fr-FR" sz="6000" dirty="0"/>
              <a:t>Axe 2  : Le rôle de l’ESS dans un monde en transition</a:t>
            </a:r>
          </a:p>
          <a:p>
            <a:endParaRPr lang="fr-FR" sz="6000" dirty="0">
              <a:solidFill>
                <a:schemeClr val="bg2">
                  <a:lumMod val="1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715558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446F193-5A35-3245-A168-2EB460409E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0000" dirty="0">
                <a:solidFill>
                  <a:schemeClr val="accent6">
                    <a:lumMod val="50000"/>
                  </a:schemeClr>
                </a:solidFill>
              </a:rPr>
              <a:t>Des questions ?</a:t>
            </a:r>
          </a:p>
          <a:p>
            <a:endParaRPr lang="en-US" sz="10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779AC20-8575-1249-BE98-E3BC7AE8BD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70047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FE5797-5F4A-024D-976D-062C9561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Plan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13A5E1-AB5B-F54B-A7E9-45B9B6C194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A68111-016D-294A-AF3B-D1CD378D06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Contexte : la conjonction de 3 dynamiques</a:t>
            </a:r>
          </a:p>
          <a:p>
            <a:r>
              <a:rPr lang="fr-FR" dirty="0"/>
              <a:t>Question de recherche</a:t>
            </a:r>
          </a:p>
          <a:p>
            <a:r>
              <a:rPr lang="fr-FR" dirty="0"/>
              <a:t>Ancrage théorique et méthode</a:t>
            </a:r>
          </a:p>
          <a:p>
            <a:r>
              <a:rPr lang="fr-FR" dirty="0"/>
              <a:t>Principaux résultats</a:t>
            </a:r>
          </a:p>
        </p:txBody>
      </p:sp>
    </p:spTree>
    <p:extLst>
      <p:ext uri="{BB962C8B-B14F-4D97-AF65-F5344CB8AC3E}">
        <p14:creationId xmlns:p14="http://schemas.microsoft.com/office/powerpoint/2010/main" val="415671898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1C391F-CC12-4D47-A6CD-1712DCAC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Conjonction de 3 dynamiques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39D7ED-46E5-C842-8045-4F17BAEAE01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FD940F-CA29-3E4F-8E18-B80A74D38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4643" y="3806125"/>
            <a:ext cx="22302857" cy="921493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dirty="0"/>
              <a:t>RSE : agenda 2030 et objectifs du développement durable, ISO 26000, nouveaux statuts ou labels (</a:t>
            </a:r>
            <a:r>
              <a:rPr lang="fr-FR" dirty="0" err="1"/>
              <a:t>Bcorp</a:t>
            </a:r>
            <a:r>
              <a:rPr lang="fr-FR" dirty="0"/>
              <a:t>, entreprise à mission Loi PACTE, Loi ESS utilité sociale-ESUS)</a:t>
            </a:r>
          </a:p>
          <a:p>
            <a:pPr>
              <a:spcBef>
                <a:spcPts val="600"/>
              </a:spcBef>
            </a:pPr>
            <a:r>
              <a:rPr lang="fr-FR" dirty="0"/>
              <a:t>Renouveau coopératif : coopératives multi-parties prenantes dans un contexte d’ouverture des anciens marchés monopolistiques, de 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montée du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welfare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-mix, de précarisation croissante du travail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fr-FR" dirty="0"/>
              <a:t>Transition  : processus reposant sur l’action collective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fr-FR" dirty="0"/>
              <a:t>Double dimension du management et de la gouvernance : comprendre les altérations (</a:t>
            </a:r>
            <a:r>
              <a:rPr lang="fr-FR" dirty="0" err="1"/>
              <a:t>Barlatier</a:t>
            </a:r>
            <a:r>
              <a:rPr lang="fr-FR" dirty="0"/>
              <a:t>, 2017)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fr-FR" dirty="0"/>
              <a:t>Plus grande attention portée à la durabilité (économique, sociale environnementale) (</a:t>
            </a:r>
            <a:r>
              <a:rPr lang="fr-FR" dirty="0" err="1"/>
              <a:t>Barin</a:t>
            </a:r>
            <a:r>
              <a:rPr lang="fr-FR" dirty="0"/>
              <a:t>, 2017) : vision large de la transition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fr-FR" dirty="0">
                <a:sym typeface="Wingdings" pitchFamily="2" charset="2"/>
              </a:rPr>
              <a:t>posture pragmatique; pratiques situées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00630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Questions de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6400" y="2786742"/>
            <a:ext cx="21031200" cy="101600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Quelle contribution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spécifique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apportent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les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coopératives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à la transition? </a:t>
            </a:r>
          </a:p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Comment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cela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questionne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leur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modèle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historique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leurs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principes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et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leur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</a:schemeClr>
                </a:solidFill>
              </a:rPr>
              <a:t>identité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 ?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2070335" y="13076008"/>
            <a:ext cx="230832" cy="379591"/>
          </a:xfrm>
        </p:spPr>
        <p:txBody>
          <a:bodyPr/>
          <a:lstStyle/>
          <a:p>
            <a:fld id="{192BDB1B-CEDB-3A47-B572-A25C637AE0F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93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992F0B-888A-3746-BF57-ABA45015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Ancrages théoriques et Méthode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E0C3C-1423-E84A-A15A-A424592AF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17" y="2512663"/>
            <a:ext cx="22617484" cy="10563345"/>
          </a:xfrm>
        </p:spPr>
        <p:txBody>
          <a:bodyPr>
            <a:normAutofit fontScale="55000" lnSpcReduction="20000"/>
          </a:bodyPr>
          <a:lstStyle/>
          <a:p>
            <a:r>
              <a:rPr lang="fr-FR" sz="6200" b="1" dirty="0"/>
              <a:t>Ancrage théorique </a:t>
            </a:r>
          </a:p>
          <a:p>
            <a:pPr marL="609600" lvl="1" indent="0">
              <a:lnSpc>
                <a:spcPct val="120000"/>
              </a:lnSpc>
              <a:spcBef>
                <a:spcPts val="600"/>
              </a:spcBef>
              <a:buNone/>
            </a:pPr>
            <a:endParaRPr lang="fr-FR" sz="6200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fr-FR" sz="6200" dirty="0"/>
              <a:t>No</a:t>
            </a:r>
            <a:r>
              <a:rPr lang="fr-FR" sz="6200" b="1" dirty="0"/>
              <a:t>uvelles formes coopératives </a:t>
            </a:r>
            <a:r>
              <a:rPr lang="fr-FR" sz="6200" dirty="0"/>
              <a:t>(multi partie-prenantes, clusters et partenariat, réseaux…) et </a:t>
            </a:r>
            <a:r>
              <a:rPr lang="fr-FR" sz="6200" dirty="0">
                <a:solidFill>
                  <a:schemeClr val="tx1">
                    <a:lumMod val="50000"/>
                  </a:schemeClr>
                </a:solidFill>
              </a:rPr>
              <a:t>construction</a:t>
            </a:r>
            <a:r>
              <a:rPr lang="fr-FR" sz="6200" dirty="0"/>
              <a:t> du </a:t>
            </a:r>
            <a:r>
              <a:rPr lang="fr-FR" sz="6200" dirty="0" err="1"/>
              <a:t>sensemaking</a:t>
            </a:r>
            <a:r>
              <a:rPr lang="en-US" sz="6200" dirty="0"/>
              <a:t> (Vieta, 2010; </a:t>
            </a:r>
            <a:r>
              <a:rPr lang="en-US" sz="6200" dirty="0" err="1"/>
              <a:t>Conaty</a:t>
            </a:r>
            <a:r>
              <a:rPr lang="en-US" sz="6200" dirty="0"/>
              <a:t> &amp; </a:t>
            </a:r>
            <a:r>
              <a:rPr lang="en-US" sz="6200" dirty="0" err="1"/>
              <a:t>Bollier</a:t>
            </a:r>
            <a:r>
              <a:rPr lang="en-US" sz="6200" dirty="0"/>
              <a:t>, 2015; Bauwens &amp; </a:t>
            </a:r>
            <a:r>
              <a:rPr lang="en-US" sz="6200" dirty="0" err="1"/>
              <a:t>Defourny</a:t>
            </a:r>
            <a:r>
              <a:rPr lang="en-US" sz="6200" dirty="0"/>
              <a:t>, 2017; Ridley-Duff, 2021; </a:t>
            </a:r>
            <a:r>
              <a:rPr lang="en-US" sz="6200" dirty="0" err="1"/>
              <a:t>Giry</a:t>
            </a:r>
            <a:r>
              <a:rPr lang="en-US" sz="6200" dirty="0"/>
              <a:t> &amp; </a:t>
            </a:r>
            <a:r>
              <a:rPr lang="en-US" sz="6200" dirty="0" err="1"/>
              <a:t>Wokuri</a:t>
            </a:r>
            <a:r>
              <a:rPr lang="en-US" sz="6200" dirty="0"/>
              <a:t>, 2021; </a:t>
            </a:r>
            <a:r>
              <a:rPr lang="en-US" sz="6200" dirty="0" err="1"/>
              <a:t>etc</a:t>
            </a:r>
            <a:r>
              <a:rPr lang="en-US" sz="6200" dirty="0"/>
              <a:t>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endParaRPr lang="en-US" sz="6200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fr-FR" sz="6200" b="1" dirty="0"/>
              <a:t>Logiques institutionnelles </a:t>
            </a:r>
            <a:r>
              <a:rPr lang="fr-FR" sz="6200" dirty="0"/>
              <a:t>(Friedland et </a:t>
            </a:r>
            <a:r>
              <a:rPr lang="fr-FR" sz="6200" dirty="0" err="1"/>
              <a:t>Alford</a:t>
            </a:r>
            <a:r>
              <a:rPr lang="fr-FR" sz="6200" dirty="0"/>
              <a:t> 1991 ; Thornton et </a:t>
            </a:r>
            <a:r>
              <a:rPr lang="fr-FR" sz="6200" dirty="0" err="1"/>
              <a:t>Occasio</a:t>
            </a:r>
            <a:r>
              <a:rPr lang="fr-FR" sz="6200" dirty="0"/>
              <a:t>, 2012 ; Greenwood </a:t>
            </a:r>
            <a:r>
              <a:rPr lang="fr-FR" sz="6200" i="1" dirty="0"/>
              <a:t>et al.</a:t>
            </a:r>
            <a:r>
              <a:rPr lang="fr-FR" sz="6200" dirty="0"/>
              <a:t>, 2011 ; </a:t>
            </a:r>
            <a:r>
              <a:rPr lang="fr-FR" sz="6200" dirty="0" err="1"/>
              <a:t>Besharov</a:t>
            </a:r>
            <a:r>
              <a:rPr lang="fr-FR" sz="6200" dirty="0"/>
              <a:t> et Smith 2014, </a:t>
            </a:r>
            <a:r>
              <a:rPr lang="fr-FR" sz="6200" dirty="0" err="1"/>
              <a:t>Charue</a:t>
            </a:r>
            <a:r>
              <a:rPr lang="fr-FR" sz="6200" dirty="0"/>
              <a:t>-Duboc, </a:t>
            </a:r>
            <a:r>
              <a:rPr lang="fr-FR" sz="6200" dirty="0" err="1"/>
              <a:t>Raulet-crozet</a:t>
            </a:r>
            <a:r>
              <a:rPr lang="fr-FR" sz="6200" dirty="0"/>
              <a:t>, 2014…)</a:t>
            </a:r>
          </a:p>
          <a:p>
            <a:pPr marL="609600" lvl="1" indent="0">
              <a:lnSpc>
                <a:spcPct val="120000"/>
              </a:lnSpc>
              <a:spcBef>
                <a:spcPts val="600"/>
              </a:spcBef>
              <a:buNone/>
            </a:pPr>
            <a:endParaRPr lang="fr-FR" sz="6200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fr-FR" sz="6200" b="1" dirty="0"/>
              <a:t>Management des organisations alternatives </a:t>
            </a:r>
            <a:r>
              <a:rPr lang="fr-FR" sz="6200" dirty="0"/>
              <a:t>: étudier les alternatives possibles de l’organisation et du management (</a:t>
            </a:r>
            <a:r>
              <a:rPr lang="fr-FR" sz="6200" dirty="0" err="1"/>
              <a:t>Barlatier</a:t>
            </a:r>
            <a:r>
              <a:rPr lang="fr-FR" sz="6200" dirty="0"/>
              <a:t> et al. 2017; </a:t>
            </a:r>
            <a:r>
              <a:rPr lang="fr-FR" sz="6200" dirty="0" err="1"/>
              <a:t>Dorion</a:t>
            </a:r>
            <a:r>
              <a:rPr lang="fr-FR" sz="6200" dirty="0"/>
              <a:t>, 2017)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r-FR" sz="6200" b="1" dirty="0"/>
              <a:t>	</a:t>
            </a:r>
            <a:r>
              <a:rPr lang="fr-FR" sz="6200" dirty="0"/>
              <a:t>centralité de la mise en débat et ajustement permanent</a:t>
            </a:r>
          </a:p>
          <a:p>
            <a:r>
              <a:rPr lang="fr-FR" sz="6200" b="1" dirty="0"/>
              <a:t>Méthode</a:t>
            </a:r>
          </a:p>
          <a:p>
            <a:pPr lvl="1"/>
            <a:r>
              <a:rPr lang="fr-FR" sz="6200" dirty="0"/>
              <a:t>Revue de littérature</a:t>
            </a:r>
          </a:p>
          <a:p>
            <a:pPr lvl="1"/>
            <a:r>
              <a:rPr lang="fr-FR" sz="6200" dirty="0"/>
              <a:t>Analyse des pratiques des parties prenantes, séminaire collectif de travail, entretiens</a:t>
            </a:r>
          </a:p>
          <a:p>
            <a:pPr lvl="1"/>
            <a:r>
              <a:rPr lang="en-US" sz="6200" dirty="0"/>
              <a:t>Des études de </a:t>
            </a:r>
            <a:r>
              <a:rPr lang="en-US" sz="6200" dirty="0" err="1"/>
              <a:t>cas</a:t>
            </a:r>
            <a:r>
              <a:rPr lang="en-US" sz="6200" dirty="0"/>
              <a:t> : </a:t>
            </a:r>
            <a:r>
              <a:rPr lang="en-US" sz="6200" dirty="0" err="1"/>
              <a:t>Enercoop</a:t>
            </a:r>
            <a:r>
              <a:rPr lang="en-US" sz="6200" dirty="0"/>
              <a:t>; </a:t>
            </a:r>
            <a:r>
              <a:rPr lang="en-US" sz="6200" dirty="0" err="1"/>
              <a:t>Railcoop</a:t>
            </a:r>
            <a:r>
              <a:rPr lang="en-US" sz="6200" dirty="0"/>
              <a:t>; </a:t>
            </a:r>
            <a:r>
              <a:rPr lang="en-US" sz="6200" dirty="0" err="1"/>
              <a:t>Telecoop</a:t>
            </a:r>
            <a:r>
              <a:rPr lang="en-US" sz="6200" dirty="0"/>
              <a:t>; </a:t>
            </a:r>
            <a:r>
              <a:rPr lang="en-US" sz="6200" dirty="0" err="1"/>
              <a:t>Licoornes</a:t>
            </a:r>
            <a:r>
              <a:rPr lang="en-US" sz="6200" dirty="0"/>
              <a:t>; La </a:t>
            </a:r>
            <a:r>
              <a:rPr lang="en-US" sz="6200" dirty="0" err="1"/>
              <a:t>ceinture</a:t>
            </a:r>
            <a:r>
              <a:rPr lang="en-US" sz="6200" dirty="0"/>
              <a:t> </a:t>
            </a:r>
            <a:r>
              <a:rPr lang="en-US" sz="6200" dirty="0" err="1"/>
              <a:t>verte</a:t>
            </a:r>
            <a:endParaRPr lang="fr-FR" sz="6200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2E4F566-867E-F743-9BBA-4C29A5FD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70335" y="13076008"/>
            <a:ext cx="230832" cy="379591"/>
          </a:xfrm>
        </p:spPr>
        <p:txBody>
          <a:bodyPr/>
          <a:lstStyle/>
          <a:p>
            <a:fld id="{192BDB1B-CEDB-3A47-B572-A25C637AE0F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2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F1152-F66D-B74C-8024-90ABA9007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Principaux résultats 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9F506F-C3FB-3A4D-96AF-FC476ECDF9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Les coop comme moyens organisationnels au service d’une finalité politique (la transition)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BD991B-49CE-E24A-BBD0-1FEA46960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078" y="3636335"/>
            <a:ext cx="23217809" cy="952307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L’émergence d’une nouvelle partie prenante coopérative : une hétérogénéité croissante</a:t>
            </a:r>
          </a:p>
          <a:p>
            <a:pPr lvl="1"/>
            <a:r>
              <a:rPr lang="fr-FR" dirty="0"/>
              <a:t>Citoyens et citoyens-usagers </a:t>
            </a:r>
          </a:p>
          <a:p>
            <a:pPr lvl="1"/>
            <a:r>
              <a:rPr lang="fr-FR" dirty="0"/>
              <a:t>Le territoire au cœur des dynamiques</a:t>
            </a:r>
          </a:p>
          <a:p>
            <a:r>
              <a:rPr lang="fr-FR" dirty="0"/>
              <a:t>Des dynamiques en réseau ET des alliances</a:t>
            </a:r>
          </a:p>
          <a:p>
            <a:pPr lvl="1"/>
            <a:r>
              <a:rPr lang="fr-FR" dirty="0"/>
              <a:t>Renouveler les modalités de l’</a:t>
            </a:r>
            <a:r>
              <a:rPr lang="fr-FR" dirty="0" err="1"/>
              <a:t>intercoopération</a:t>
            </a:r>
            <a:endParaRPr lang="fr-FR" dirty="0"/>
          </a:p>
          <a:p>
            <a:pPr lvl="1"/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Se constituer en réseau pour peser (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Ostrom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, Sabatier 2009)</a:t>
            </a:r>
          </a:p>
          <a:p>
            <a:pPr lvl="1"/>
            <a:r>
              <a:rPr lang="fr-FR" dirty="0"/>
              <a:t>Développer des apprentissages en commun, des échanges d’expérience 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entre pairs, des communautés de pratiques : le double travail du projet et de la gouvernance, partager et transmettre, gérer dans le temps l’engagement, fabriquer la participation (plus que la démocratie)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572021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F1152-F66D-B74C-8024-90ABA9007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Principaux résultats 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9F506F-C3FB-3A4D-96AF-FC476ECDF9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Les coop comme moyens organisationnels au service d’une finalité politique (la transition)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BD991B-49CE-E24A-BBD0-1FEA46960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078" y="3307742"/>
            <a:ext cx="23217809" cy="985166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Une articulation forte entre dimension politique et dimension économique du projet coopératif</a:t>
            </a:r>
          </a:p>
          <a:p>
            <a:pPr lvl="1"/>
            <a:r>
              <a:rPr lang="fr-FR" dirty="0"/>
              <a:t>Une hybridation des logiques institutionnelles (</a:t>
            </a:r>
            <a:r>
              <a:rPr lang="fr-FR" dirty="0" err="1"/>
              <a:t>Reay</a:t>
            </a:r>
            <a:r>
              <a:rPr lang="fr-FR" dirty="0"/>
              <a:t> et </a:t>
            </a:r>
            <a:r>
              <a:rPr lang="fr-FR" dirty="0" err="1"/>
              <a:t>Hinings</a:t>
            </a:r>
            <a:r>
              <a:rPr lang="fr-FR" dirty="0"/>
              <a:t>, 2009 ; </a:t>
            </a:r>
            <a:r>
              <a:rPr lang="fr-FR" dirty="0" err="1"/>
              <a:t>Battilana</a:t>
            </a:r>
            <a:r>
              <a:rPr lang="fr-FR" dirty="0"/>
              <a:t> et </a:t>
            </a:r>
            <a:r>
              <a:rPr lang="fr-FR" dirty="0" err="1"/>
              <a:t>Dorado</a:t>
            </a:r>
            <a:r>
              <a:rPr lang="fr-FR" dirty="0"/>
              <a:t>, 2010)  </a:t>
            </a:r>
          </a:p>
          <a:p>
            <a:pPr lvl="1"/>
            <a:r>
              <a:rPr lang="fr-FR" dirty="0"/>
              <a:t> Des logiques dissonantes (</a:t>
            </a:r>
            <a:r>
              <a:rPr lang="fr-FR" dirty="0" err="1"/>
              <a:t>Dorion</a:t>
            </a:r>
            <a:r>
              <a:rPr lang="fr-FR" dirty="0"/>
              <a:t>, 2017)</a:t>
            </a:r>
          </a:p>
          <a:p>
            <a:pPr lvl="2"/>
            <a:r>
              <a:rPr lang="fr-FR" dirty="0"/>
              <a:t>Une négociation permanente (</a:t>
            </a:r>
            <a:r>
              <a:rPr lang="fr-FR" dirty="0" err="1"/>
              <a:t>Dorion</a:t>
            </a:r>
            <a:r>
              <a:rPr lang="fr-FR" dirty="0"/>
              <a:t>, 2017), un processus réflexif, la coexistence de consensus et de conflits</a:t>
            </a:r>
          </a:p>
          <a:p>
            <a:pPr lvl="2"/>
            <a:r>
              <a:rPr lang="fr-FR" dirty="0"/>
              <a:t>La mise en débat comme processus de construction du sens (la mise à l’agenda) </a:t>
            </a:r>
          </a:p>
          <a:p>
            <a:pPr lvl="2"/>
            <a:r>
              <a:rPr lang="fr-FR" dirty="0"/>
              <a:t>En interne et en externe</a:t>
            </a:r>
          </a:p>
          <a:p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Des compromis/arrangements en équilibre instable, en tensions et en discussion permanente pour concilier les différentes logiques (économique, sociale, politique) au niveau de l’organisation et au niveau de l’individu (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Callon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&amp;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Latour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; Boltanski &amp; Thévenot; etc.)</a:t>
            </a:r>
          </a:p>
        </p:txBody>
      </p:sp>
    </p:spTree>
    <p:extLst>
      <p:ext uri="{BB962C8B-B14F-4D97-AF65-F5344CB8AC3E}">
        <p14:creationId xmlns:p14="http://schemas.microsoft.com/office/powerpoint/2010/main" val="164802865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6F5D1-5256-A548-9298-5A67370C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Pour conclure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BC7A2-A275-4F47-B8FD-3F855189F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54102"/>
            <a:ext cx="21971000" cy="11201497"/>
          </a:xfrm>
        </p:spPr>
        <p:txBody>
          <a:bodyPr>
            <a:noAutofit/>
          </a:bodyPr>
          <a:lstStyle/>
          <a:p>
            <a:pPr marL="228600" lvl="1">
              <a:spcBef>
                <a:spcPts val="1000"/>
              </a:spcBef>
            </a:pPr>
            <a:r>
              <a:rPr lang="en-US" b="1" dirty="0"/>
              <a:t>Les </a:t>
            </a:r>
            <a:r>
              <a:rPr lang="en-US" b="1" dirty="0" err="1"/>
              <a:t>coopératives</a:t>
            </a:r>
            <a:r>
              <a:rPr lang="en-US" b="1" dirty="0"/>
              <a:t> </a:t>
            </a:r>
            <a:r>
              <a:rPr lang="en-US" b="1" dirty="0" err="1"/>
              <a:t>comme</a:t>
            </a:r>
            <a:r>
              <a:rPr lang="en-US" b="1" dirty="0"/>
              <a:t> </a:t>
            </a:r>
            <a:r>
              <a:rPr lang="en-US" b="1" dirty="0" err="1"/>
              <a:t>organisations</a:t>
            </a:r>
            <a:r>
              <a:rPr lang="en-US" b="1" dirty="0"/>
              <a:t> </a:t>
            </a:r>
            <a:r>
              <a:rPr lang="en-US" b="1" dirty="0" err="1"/>
              <a:t>hybrides</a:t>
            </a:r>
            <a:r>
              <a:rPr lang="en-US" b="1" dirty="0"/>
              <a:t> </a:t>
            </a:r>
          </a:p>
          <a:p>
            <a:pPr marL="838200" lvl="2">
              <a:spcBef>
                <a:spcPts val="1000"/>
              </a:spcBef>
            </a:pPr>
            <a:r>
              <a:rPr lang="en-US" dirty="0"/>
              <a:t>2 </a:t>
            </a:r>
            <a:r>
              <a:rPr lang="en-US" dirty="0" err="1"/>
              <a:t>formes</a:t>
            </a:r>
            <a:r>
              <a:rPr lang="en-US" dirty="0"/>
              <a:t> </a:t>
            </a:r>
            <a:r>
              <a:rPr lang="en-US" dirty="0" err="1"/>
              <a:t>d’hybridation</a:t>
            </a:r>
            <a:r>
              <a:rPr lang="en-US" dirty="0"/>
              <a:t> : </a:t>
            </a:r>
            <a:r>
              <a:rPr lang="en-US" i="1" dirty="0" err="1"/>
              <a:t>hybridation</a:t>
            </a:r>
            <a:r>
              <a:rPr lang="en-US" i="1" dirty="0"/>
              <a:t> </a:t>
            </a:r>
            <a:r>
              <a:rPr lang="en-US" i="1" dirty="0" err="1"/>
              <a:t>capitaliste</a:t>
            </a:r>
            <a:r>
              <a:rPr lang="en-US" i="1" dirty="0"/>
              <a:t> </a:t>
            </a:r>
            <a:r>
              <a:rPr lang="en-US" dirty="0"/>
              <a:t>plus </a:t>
            </a:r>
            <a:r>
              <a:rPr lang="en-US" dirty="0" err="1"/>
              <a:t>ancienne</a:t>
            </a:r>
            <a:r>
              <a:rPr lang="en-US" dirty="0"/>
              <a:t>/</a:t>
            </a:r>
            <a:r>
              <a:rPr lang="en-US" i="1" dirty="0" err="1"/>
              <a:t>hybridation</a:t>
            </a:r>
            <a:r>
              <a:rPr lang="en-US" i="1" dirty="0"/>
              <a:t> </a:t>
            </a:r>
            <a:r>
              <a:rPr lang="en-US" i="1" dirty="0" err="1"/>
              <a:t>citoyenne</a:t>
            </a:r>
            <a:r>
              <a:rPr lang="en-US" dirty="0"/>
              <a:t> plus </a:t>
            </a:r>
            <a:r>
              <a:rPr lang="en-US" dirty="0" err="1"/>
              <a:t>récente</a:t>
            </a:r>
            <a:endParaRPr lang="en-US" dirty="0"/>
          </a:p>
          <a:p>
            <a:pPr marL="838200" lvl="2">
              <a:spcBef>
                <a:spcPts val="1000"/>
              </a:spcBef>
            </a:pPr>
            <a:r>
              <a:rPr lang="en-US" dirty="0" err="1"/>
              <a:t>Questionnent</a:t>
            </a:r>
            <a:r>
              <a:rPr lang="en-US" dirty="0"/>
              <a:t> </a:t>
            </a:r>
            <a:r>
              <a:rPr lang="en-US" dirty="0" err="1"/>
              <a:t>l’identité</a:t>
            </a:r>
            <a:r>
              <a:rPr lang="en-US" dirty="0"/>
              <a:t> </a:t>
            </a:r>
            <a:r>
              <a:rPr lang="en-US" dirty="0" err="1"/>
              <a:t>coopérative</a:t>
            </a:r>
            <a:r>
              <a:rPr lang="en-US" dirty="0"/>
              <a:t>, </a:t>
            </a:r>
            <a:r>
              <a:rPr lang="en-US" dirty="0" err="1"/>
              <a:t>génèrent</a:t>
            </a:r>
            <a:r>
              <a:rPr lang="en-US" dirty="0"/>
              <a:t> des tensions </a:t>
            </a:r>
            <a:r>
              <a:rPr lang="en-US" dirty="0" err="1"/>
              <a:t>différentes</a:t>
            </a: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US" b="1" dirty="0"/>
              <a:t>Les </a:t>
            </a:r>
            <a:r>
              <a:rPr lang="en-US" b="1" dirty="0" err="1"/>
              <a:t>coopératives</a:t>
            </a:r>
            <a:r>
              <a:rPr lang="en-US" b="1" dirty="0"/>
              <a:t>  </a:t>
            </a:r>
            <a:r>
              <a:rPr lang="en-US" b="1" dirty="0" err="1"/>
              <a:t>comme</a:t>
            </a:r>
            <a:r>
              <a:rPr lang="en-US" b="1" dirty="0"/>
              <a:t> </a:t>
            </a:r>
            <a:r>
              <a:rPr lang="en-US" b="1" dirty="0" err="1"/>
              <a:t>organisations</a:t>
            </a:r>
            <a:r>
              <a:rPr lang="en-US" b="1" dirty="0"/>
              <a:t> </a:t>
            </a:r>
            <a:r>
              <a:rPr lang="en-US" b="1" dirty="0" err="1"/>
              <a:t>dissonantes</a:t>
            </a:r>
            <a:r>
              <a:rPr lang="en-US" b="1" dirty="0"/>
              <a:t> qui </a:t>
            </a:r>
            <a:r>
              <a:rPr lang="en-US" b="1" dirty="0" err="1"/>
              <a:t>expérimentent</a:t>
            </a:r>
            <a:r>
              <a:rPr lang="en-US" b="1" dirty="0"/>
              <a:t> la transition</a:t>
            </a:r>
          </a:p>
          <a:p>
            <a:pPr marL="838200" lvl="2">
              <a:spcBef>
                <a:spcPts val="1000"/>
              </a:spcBef>
            </a:pPr>
            <a:r>
              <a:rPr lang="en-US" dirty="0" err="1"/>
              <a:t>Porosité</a:t>
            </a:r>
            <a:r>
              <a:rPr lang="en-US" dirty="0"/>
              <a:t> entre </a:t>
            </a:r>
            <a:r>
              <a:rPr lang="en-US" dirty="0" err="1"/>
              <a:t>intérêt</a:t>
            </a:r>
            <a:r>
              <a:rPr lang="en-US" dirty="0"/>
              <a:t> </a:t>
            </a:r>
            <a:r>
              <a:rPr lang="en-US" dirty="0" err="1"/>
              <a:t>collectif</a:t>
            </a:r>
            <a:r>
              <a:rPr lang="en-US" dirty="0"/>
              <a:t> interne (</a:t>
            </a:r>
            <a:r>
              <a:rPr lang="en-US" dirty="0" err="1"/>
              <a:t>membres</a:t>
            </a:r>
            <a:r>
              <a:rPr lang="en-US" dirty="0"/>
              <a:t>) et </a:t>
            </a:r>
            <a:r>
              <a:rPr lang="en-US" dirty="0" err="1"/>
              <a:t>intérêt</a:t>
            </a:r>
            <a:r>
              <a:rPr lang="en-US" dirty="0"/>
              <a:t> </a:t>
            </a:r>
            <a:r>
              <a:rPr lang="en-US" dirty="0" err="1"/>
              <a:t>collectif</a:t>
            </a:r>
            <a:r>
              <a:rPr lang="en-US" dirty="0"/>
              <a:t> </a:t>
            </a:r>
            <a:r>
              <a:rPr lang="en-US" dirty="0" err="1"/>
              <a:t>externe</a:t>
            </a:r>
            <a:r>
              <a:rPr lang="en-US" dirty="0"/>
              <a:t> (</a:t>
            </a:r>
            <a:r>
              <a:rPr lang="en-US" dirty="0" err="1"/>
              <a:t>communauté</a:t>
            </a:r>
            <a:r>
              <a:rPr lang="en-US" dirty="0"/>
              <a:t>) : </a:t>
            </a:r>
            <a:r>
              <a:rPr lang="en-US" dirty="0" err="1"/>
              <a:t>l’entreprise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acteur</a:t>
            </a:r>
            <a:r>
              <a:rPr lang="en-US" dirty="0"/>
              <a:t> politique</a:t>
            </a:r>
          </a:p>
          <a:p>
            <a:pPr marL="838200" lvl="2">
              <a:spcBef>
                <a:spcPts val="1000"/>
              </a:spcBef>
            </a:pPr>
            <a:r>
              <a:rPr lang="en-US" dirty="0"/>
              <a:t>Le </a:t>
            </a:r>
            <a:r>
              <a:rPr lang="en-US" dirty="0" err="1"/>
              <a:t>territoire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lieu </a:t>
            </a:r>
            <a:r>
              <a:rPr lang="en-US" dirty="0" err="1"/>
              <a:t>d’observation</a:t>
            </a:r>
            <a:r>
              <a:rPr lang="en-US" dirty="0"/>
              <a:t> de </a:t>
            </a: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dirty="0" err="1"/>
              <a:t>nouvelles</a:t>
            </a:r>
            <a:r>
              <a:rPr lang="en-US" dirty="0"/>
              <a:t> pratiques : les </a:t>
            </a:r>
            <a:r>
              <a:rPr lang="en-US" dirty="0" err="1"/>
              <a:t>espaces</a:t>
            </a:r>
            <a:r>
              <a:rPr lang="en-US" dirty="0"/>
              <a:t> </a:t>
            </a:r>
            <a:r>
              <a:rPr lang="en-US" dirty="0" err="1"/>
              <a:t>d’experimentation</a:t>
            </a:r>
            <a:r>
              <a:rPr lang="en-US" dirty="0"/>
              <a:t> </a:t>
            </a:r>
          </a:p>
          <a:p>
            <a:pPr marL="838200" lvl="2">
              <a:spcBef>
                <a:spcPts val="1000"/>
              </a:spcBef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La question de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l’animation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de la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gouvernance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838200" lvl="2">
              <a:spcBef>
                <a:spcPts val="1000"/>
              </a:spcBef>
            </a:pP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Citoyens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comme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acteurs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(par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l’usage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et à travers de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nouvelles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formes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consommation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, par engagement)</a:t>
            </a:r>
          </a:p>
          <a:p>
            <a:pPr marL="838200" lvl="2">
              <a:spcBef>
                <a:spcPts val="1000"/>
              </a:spcBef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Contribution au travail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décent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lutter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contre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précarisation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du travail, souci de la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qualité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du travail)</a:t>
            </a:r>
          </a:p>
          <a:p>
            <a:pPr marL="228600" lvl="2" indent="0">
              <a:spcBef>
                <a:spcPts val="1000"/>
              </a:spcBef>
              <a:buNone/>
            </a:pP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611A90-F5EB-2D49-B913-157E9F0A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06215" y="13076008"/>
            <a:ext cx="359073" cy="379591"/>
          </a:xfrm>
        </p:spPr>
        <p:txBody>
          <a:bodyPr/>
          <a:lstStyle/>
          <a:p>
            <a:fld id="{192BDB1B-CEDB-3A47-B572-A25C637AE0F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68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43CDD-ACD4-DD4B-9CD8-EFE5F92F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Pour conclure 2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27423A-667B-6645-B328-E49CDDD00F1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F9D172-4C4C-D849-A61B-74E8890A3E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b="1" dirty="0" err="1"/>
              <a:t>Enjeu</a:t>
            </a:r>
            <a:r>
              <a:rPr lang="en-US" b="1" dirty="0"/>
              <a:t> de </a:t>
            </a:r>
            <a:r>
              <a:rPr lang="en-US" b="1" dirty="0" err="1"/>
              <a:t>rendre</a:t>
            </a:r>
            <a:r>
              <a:rPr lang="en-US" b="1" dirty="0"/>
              <a:t> visible </a:t>
            </a:r>
            <a:r>
              <a:rPr lang="en-US" b="1" dirty="0" err="1"/>
              <a:t>ce</a:t>
            </a:r>
            <a:r>
              <a:rPr lang="en-US" b="1" dirty="0"/>
              <a:t> travail </a:t>
            </a:r>
            <a:r>
              <a:rPr lang="en-US" b="1" dirty="0" err="1"/>
              <a:t>organisationnel</a:t>
            </a:r>
            <a:r>
              <a:rPr lang="en-US" b="1" dirty="0"/>
              <a:t> et la contribution aux </a:t>
            </a:r>
            <a:r>
              <a:rPr lang="en-US" b="1" dirty="0" err="1"/>
              <a:t>débats</a:t>
            </a:r>
            <a:r>
              <a:rPr lang="en-US" b="1" dirty="0"/>
              <a:t> et pratiques </a:t>
            </a:r>
            <a:r>
              <a:rPr lang="en-US" b="1" dirty="0" err="1"/>
              <a:t>relatifs</a:t>
            </a:r>
            <a:r>
              <a:rPr lang="en-US" b="1" dirty="0"/>
              <a:t> </a:t>
            </a:r>
            <a:r>
              <a:rPr lang="en-US" b="1" dirty="0" err="1"/>
              <a:t>à</a:t>
            </a:r>
            <a:r>
              <a:rPr lang="en-US" b="1" dirty="0"/>
              <a:t> la </a:t>
            </a:r>
            <a:r>
              <a:rPr lang="en-US" b="1" dirty="0" err="1"/>
              <a:t>refondation</a:t>
            </a:r>
            <a:r>
              <a:rPr lang="en-US" b="1" dirty="0"/>
              <a:t> de </a:t>
            </a:r>
            <a:r>
              <a:rPr lang="en-US" b="1" dirty="0" err="1"/>
              <a:t>l’entreprise</a:t>
            </a:r>
            <a:r>
              <a:rPr lang="en-US" b="1" dirty="0"/>
              <a:t> :</a:t>
            </a:r>
          </a:p>
          <a:p>
            <a:pPr lvl="2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Propriété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collective du capital,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gouvernance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partagée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(plus inclusive que la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gouvernance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participative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souvent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limitée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aux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salariés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),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soutenabilité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et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durabilité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, vision plus extensive des parties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prenantes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concernées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Segrestin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&amp;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Hatchuel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lvl="2"/>
            <a:r>
              <a:rPr lang="en-US" dirty="0"/>
              <a:t>Le travail du </a:t>
            </a:r>
            <a:r>
              <a:rPr lang="en-US" dirty="0" err="1"/>
              <a:t>réseau</a:t>
            </a:r>
            <a:r>
              <a:rPr lang="en-US" dirty="0"/>
              <a:t> et de la </a:t>
            </a:r>
            <a:r>
              <a:rPr lang="en-US" dirty="0" err="1"/>
              <a:t>coopération</a:t>
            </a:r>
            <a:r>
              <a:rPr lang="en-US" dirty="0"/>
              <a:t> (plus que de la concurrence)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52511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6120</TotalTime>
  <Words>1005</Words>
  <Application>Microsoft Macintosh PowerPoint</Application>
  <PresentationFormat>Personnalisé</PresentationFormat>
  <Paragraphs>82</Paragraphs>
  <Slides>10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Helvetica Neue</vt:lpstr>
      <vt:lpstr>Helvetica Neue Medium</vt:lpstr>
      <vt:lpstr>21_BasicWhite</vt:lpstr>
      <vt:lpstr>Mettre en oeuvre les transitions : quelle contribution des coopératives en France ?</vt:lpstr>
      <vt:lpstr>Plan</vt:lpstr>
      <vt:lpstr>Conjonction de 3 dynamiques</vt:lpstr>
      <vt:lpstr>Questions de recherche</vt:lpstr>
      <vt:lpstr>Ancrages théoriques et Méthode</vt:lpstr>
      <vt:lpstr>Principaux résultats 1</vt:lpstr>
      <vt:lpstr>Principaux résultats 2</vt:lpstr>
      <vt:lpstr>Pour conclure 1</vt:lpstr>
      <vt:lpstr>Pour conclure 2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Sylandi Brown</dc:creator>
  <cp:lastModifiedBy>RICHEZ-BATTESTI Nadine</cp:lastModifiedBy>
  <cp:revision>36</cp:revision>
  <dcterms:modified xsi:type="dcterms:W3CDTF">2022-05-18T18:08:12Z</dcterms:modified>
</cp:coreProperties>
</file>